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70" r:id="rId2"/>
    <p:sldId id="257" r:id="rId3"/>
    <p:sldId id="269" r:id="rId4"/>
    <p:sldId id="268" r:id="rId5"/>
    <p:sldId id="267" r:id="rId6"/>
    <p:sldId id="273" r:id="rId7"/>
    <p:sldId id="271" r:id="rId8"/>
    <p:sldId id="272" r:id="rId9"/>
    <p:sldId id="278" r:id="rId10"/>
    <p:sldId id="276" r:id="rId11"/>
    <p:sldId id="277" r:id="rId12"/>
    <p:sldId id="280" r:id="rId13"/>
    <p:sldId id="281" r:id="rId14"/>
    <p:sldId id="275" r:id="rId15"/>
    <p:sldId id="282" r:id="rId16"/>
    <p:sldId id="283" r:id="rId17"/>
    <p:sldId id="284" r:id="rId18"/>
    <p:sldId id="285" r:id="rId19"/>
    <p:sldId id="286" r:id="rId20"/>
    <p:sldId id="274" r:id="rId21"/>
    <p:sldId id="288" r:id="rId22"/>
    <p:sldId id="287" r:id="rId23"/>
    <p:sldId id="258" r:id="rId2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77" autoAdjust="0"/>
  </p:normalViewPr>
  <p:slideViewPr>
    <p:cSldViewPr snapToGrid="0">
      <p:cViewPr varScale="1">
        <p:scale>
          <a:sx n="96" d="100"/>
          <a:sy n="96" d="100"/>
        </p:scale>
        <p:origin x="2034" y="8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5T23:59:00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587 42 24575,'378'0'0,"-443"22"0,32-14 0,0-1 0,-1-2 0,0-2 0,-1-1 0,1-1 0,-44-5 0,-17 1 0,41 4 0,20 0 0,-1-1 0,1-2 0,-61-10 0,35-1 0,34 8 0,0-1 0,0-1 0,-44-18 0,22 12-1365,32 12-5461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6T00:00:01.3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43 24575,'17'-1'0,"0"-1"0,0-1 0,0 0 0,22-8 0,-20 5 0,-1 1 0,1 1 0,23-1 0,391 2 0,-217 6 0,-176-3-1365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6T00:09:10.2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24575,'21'2'0,"1"1"0,-1 0 0,0 2 0,40 13 0,-36-10 0,0-1 0,46 7 0,-5-3 0,-45-7 0,1-1 0,29 2 0,579-6-1365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308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280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45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255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261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877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755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186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607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2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442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321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219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415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247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320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241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121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5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410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customXml" Target="../ink/ink2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customXml" Target="../ink/ink3.xml"/><Relationship Id="rId5" Type="http://schemas.openxmlformats.org/officeDocument/2006/relationships/customXml" Target="../ink/ink1.xml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B636FD3-03CD-1AFD-D058-7E916624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359" y="2528385"/>
            <a:ext cx="3288744" cy="2191515"/>
          </a:xfrm>
          <a:prstGeom prst="rect">
            <a:avLst/>
          </a:prstGeom>
        </p:spPr>
      </p:pic>
      <p:sp>
        <p:nvSpPr>
          <p:cNvPr id="2" name="Google Shape;54;p13"/>
          <p:cNvSpPr txBox="1"/>
          <p:nvPr/>
        </p:nvSpPr>
        <p:spPr>
          <a:xfrm>
            <a:off x="1392518" y="200490"/>
            <a:ext cx="5968997" cy="185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Индивидуальный Программный проект</a:t>
            </a:r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lang="ru-RU" sz="3000" b="1" dirty="0">
              <a:solidFill>
                <a:schemeClr val="tx1">
                  <a:lumMod val="65000"/>
                  <a:lumOff val="3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Генератор Документации 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Радость </a:t>
            </a:r>
            <a:r>
              <a:rPr lang="ru-RU" sz="3000" b="1" dirty="0" err="1">
                <a:latin typeface="Roboto"/>
                <a:ea typeface="Roboto"/>
                <a:cs typeface="Roboto"/>
                <a:sym typeface="Roboto"/>
              </a:rPr>
              <a:t>Научника</a:t>
            </a:r>
            <a:r>
              <a:rPr lang="en-US" sz="3000" b="1" dirty="0">
                <a:latin typeface="Roboto"/>
                <a:ea typeface="Roboto"/>
                <a:cs typeface="Roboto"/>
                <a:sym typeface="Roboto"/>
              </a:rPr>
              <a:t>”</a:t>
            </a:r>
            <a:endParaRPr sz="30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" name="Google Shape;64;p14">
            <a:extLst>
              <a:ext uri="{FF2B5EF4-FFF2-40B4-BE49-F238E27FC236}">
                <a16:creationId xmlns:a16="http://schemas.microsoft.com/office/drawing/2014/main" id="{B21126EF-9B95-4577-E611-5F29BB6B5552}"/>
              </a:ext>
            </a:extLst>
          </p:cNvPr>
          <p:cNvCxnSpPr>
            <a:cxnSpLocks/>
          </p:cNvCxnSpPr>
          <p:nvPr/>
        </p:nvCxnSpPr>
        <p:spPr>
          <a:xfrm>
            <a:off x="-62472" y="2216284"/>
            <a:ext cx="9268943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63FCEA-5D04-733D-5776-4EFA4816B294}"/>
              </a:ext>
            </a:extLst>
          </p:cNvPr>
          <p:cNvSpPr txBox="1"/>
          <p:nvPr/>
        </p:nvSpPr>
        <p:spPr>
          <a:xfrm>
            <a:off x="356346" y="2656008"/>
            <a:ext cx="4020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Выполнил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Абрамов Андрей Владимирович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группа БПМИ-2110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4AD75-0DE8-99E0-C771-6444A9928D91}"/>
              </a:ext>
            </a:extLst>
          </p:cNvPr>
          <p:cNvSpPr txBox="1"/>
          <p:nvPr/>
        </p:nvSpPr>
        <p:spPr>
          <a:xfrm>
            <a:off x="356346" y="3512587"/>
            <a:ext cx="5237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Руководитель проекта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Сосновский Григорий Михайлович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Внештатный преподаватель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 ГПХ)</a:t>
            </a: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Департамент программной инженерии НИУ ВШЭ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16FD1A-D491-C0C1-551B-66AFEFAC25B1}"/>
              </a:ext>
            </a:extLst>
          </p:cNvPr>
          <p:cNvSpPr txBox="1"/>
          <p:nvPr/>
        </p:nvSpPr>
        <p:spPr>
          <a:xfrm>
            <a:off x="3907210" y="4719900"/>
            <a:ext cx="13295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Москва, 2023</a:t>
            </a:r>
            <a:endParaRPr lang="ru-RU" dirty="0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6D92741F-430D-9ED7-8D07-CF2FC08D3A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</a:t>
            </a:fld>
            <a:endParaRPr lang="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882A26A-E9A7-4AFE-8720-7FCF4DDF8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69" y="802466"/>
            <a:ext cx="649225" cy="65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Библиография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4E2A56-C44B-0CF4-858E-0D77E87B0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00" y="985911"/>
            <a:ext cx="3244143" cy="2772541"/>
          </a:xfrm>
          <a:prstGeom prst="rect">
            <a:avLst/>
          </a:prstGeom>
          <a:ln w="1905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F1B4AB-FF12-BAE9-B92E-D8A3ABDB652C}"/>
              </a:ext>
            </a:extLst>
          </p:cNvPr>
          <p:cNvSpPr txBox="1"/>
          <p:nvPr/>
        </p:nvSpPr>
        <p:spPr>
          <a:xfrm>
            <a:off x="6681715" y="1138311"/>
            <a:ext cx="16808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Книга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Автор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Название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Издатель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Серия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Год выпуска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A1AE3-A24D-8F86-6D6A-FEA4281CF1D2}"/>
              </a:ext>
            </a:extLst>
          </p:cNvPr>
          <p:cNvSpPr txBox="1"/>
          <p:nvPr/>
        </p:nvSpPr>
        <p:spPr>
          <a:xfrm>
            <a:off x="4388223" y="1138311"/>
            <a:ext cx="16808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Онлайн источник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Автор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Название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Ссылка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Дата обращения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206C3-2E2D-1983-E9BF-3370AC102359}"/>
              </a:ext>
            </a:extLst>
          </p:cNvPr>
          <p:cNvSpPr txBox="1"/>
          <p:nvPr/>
        </p:nvSpPr>
        <p:spPr>
          <a:xfrm>
            <a:off x="6681715" y="2784236"/>
            <a:ext cx="16808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Глава из книги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Автор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Название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Издатель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Глава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Год выпуска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192ED-A177-DFE7-1961-A4B7B31CD086}"/>
              </a:ext>
            </a:extLst>
          </p:cNvPr>
          <p:cNvSpPr txBox="1"/>
          <p:nvPr/>
        </p:nvSpPr>
        <p:spPr>
          <a:xfrm>
            <a:off x="4388223" y="2796215"/>
            <a:ext cx="21653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Статья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Автор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Название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Журнал публикации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Общий номер выпуска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(Volume)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Номер выпуска за год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(No.)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201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Обязательные разделы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37E8A-E9AC-106C-F532-CE4342A7496C}"/>
              </a:ext>
            </a:extLst>
          </p:cNvPr>
          <p:cNvSpPr txBox="1"/>
          <p:nvPr/>
        </p:nvSpPr>
        <p:spPr>
          <a:xfrm>
            <a:off x="642227" y="982015"/>
            <a:ext cx="22969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Аннотация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Ключевые слова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Введение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Обзор литературы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Заключение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F724FC-BA32-D7E5-A3EC-D4B8E6436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60" y="1093951"/>
            <a:ext cx="404804" cy="10241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17615F-067D-8FC6-FCD4-02E5688BD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93" y="1308300"/>
            <a:ext cx="402371" cy="1036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681333-65FF-906F-9E3A-631B2E5A3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60" y="1518625"/>
            <a:ext cx="404804" cy="1024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A172BA-2F8B-0DB8-79FB-8AAA050ED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60" y="1752420"/>
            <a:ext cx="404804" cy="10241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3F8F9B-F3B9-27E9-3B93-26CE28C2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60" y="1946470"/>
            <a:ext cx="404804" cy="10241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73F767D-6A12-BD35-29B8-CCFA23789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046" y="975697"/>
            <a:ext cx="2690038" cy="201183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C1B7010-D044-3840-9FC9-F7A763C4C6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290" y="3094220"/>
            <a:ext cx="3038846" cy="13871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874EDF2-C54E-FDAA-5FAD-6BB8F3C55B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3866" y="2272552"/>
            <a:ext cx="2715837" cy="179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5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Главы, </a:t>
            </a:r>
            <a:r>
              <a:rPr lang="ru-RU" sz="3000" b="1" dirty="0" err="1">
                <a:latin typeface="Roboto"/>
                <a:ea typeface="Roboto"/>
                <a:cs typeface="Roboto"/>
                <a:sym typeface="Roboto"/>
              </a:rPr>
              <a:t>подглавы</a:t>
            </a: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3000" b="1" dirty="0" err="1">
                <a:latin typeface="Roboto"/>
                <a:ea typeface="Roboto"/>
                <a:cs typeface="Roboto"/>
                <a:sym typeface="Roboto"/>
              </a:rPr>
              <a:t>подподглавы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66" y="1281828"/>
            <a:ext cx="2010399" cy="88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/section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/subsection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/subsubsection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12</a:t>
            </a:fld>
            <a:endParaRPr lang="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2E8757-5715-CB0D-3A51-08CC7218F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54" y="1419947"/>
            <a:ext cx="404804" cy="10241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DF3085-86F3-B477-AE67-E2563FD66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87" y="1664647"/>
            <a:ext cx="402371" cy="1036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F57ACD-E002-AF61-3DBA-DF30E3259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54" y="1924394"/>
            <a:ext cx="404804" cy="102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12E49-D683-F1B1-1291-E430C9993D47}"/>
              </a:ext>
            </a:extLst>
          </p:cNvPr>
          <p:cNvSpPr txBox="1"/>
          <p:nvPr/>
        </p:nvSpPr>
        <p:spPr>
          <a:xfrm>
            <a:off x="407118" y="1042210"/>
            <a:ext cx="2080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Команды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ru-RU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D7EB89-5AE6-4922-D7FD-F4A7E3721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0530" y="1196098"/>
            <a:ext cx="3399213" cy="2101929"/>
          </a:xfrm>
          <a:prstGeom prst="rect">
            <a:avLst/>
          </a:prstGeom>
          <a:ln w="12700">
            <a:solidFill>
              <a:srgbClr val="FFB600"/>
            </a:solidFill>
          </a:ln>
        </p:spPr>
      </p:pic>
    </p:spTree>
    <p:extLst>
      <p:ext uri="{BB962C8B-B14F-4D97-AF65-F5344CB8AC3E}">
        <p14:creationId xmlns:p14="http://schemas.microsoft.com/office/powerpoint/2010/main" val="440943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Текст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3"/>
            <a:ext cx="6492300" cy="143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Программа поддерживает различные выделения текста прямо из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Telegram,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например </a:t>
            </a: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жирный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1600" i="1" dirty="0">
                <a:latin typeface="Roboto"/>
                <a:ea typeface="Roboto"/>
                <a:cs typeface="Roboto"/>
                <a:sym typeface="Roboto"/>
              </a:rPr>
              <a:t>курсив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1600" u="sng" dirty="0">
                <a:latin typeface="Roboto"/>
                <a:ea typeface="Roboto"/>
                <a:cs typeface="Roboto"/>
                <a:sym typeface="Roboto"/>
              </a:rPr>
              <a:t>подчеркнутый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600" strike="sngStrike" dirty="0">
                <a:latin typeface="Roboto"/>
                <a:ea typeface="Roboto"/>
                <a:cs typeface="Roboto"/>
                <a:sym typeface="Roboto"/>
              </a:rPr>
              <a:t>зачеркнутый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Команда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/paragraph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добавляет новый параграф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770C63-DEAD-354A-E0F6-912AB709B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89" y="3291426"/>
            <a:ext cx="4020111" cy="1371791"/>
          </a:xfrm>
          <a:prstGeom prst="rect">
            <a:avLst/>
          </a:prstGeom>
          <a:ln w="12700">
            <a:solidFill>
              <a:srgbClr val="FFB600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DFF3F8-DEC6-3D48-BC21-7D65D1FAF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66" y="2505556"/>
            <a:ext cx="6020640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2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Ссылки на библиографию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3"/>
            <a:ext cx="5235048" cy="510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Команда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/cite</a:t>
            </a: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добавляет ссылку на библиографию.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14</a:t>
            </a:fld>
            <a:endParaRPr lang="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C2758A-4443-725A-E67D-164DE0296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826" y="1714311"/>
            <a:ext cx="6367883" cy="10862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79B6F5-9711-03F5-2680-3847A5A0F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214" y="3158310"/>
            <a:ext cx="2753109" cy="304843"/>
          </a:xfrm>
          <a:prstGeom prst="rect">
            <a:avLst/>
          </a:prstGeom>
          <a:ln w="12700">
            <a:solidFill>
              <a:srgbClr val="FFB600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0C8936-8830-7F71-0D47-E47BB7BA6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1812" y="3791440"/>
            <a:ext cx="4540376" cy="489778"/>
          </a:xfrm>
          <a:prstGeom prst="rect">
            <a:avLst/>
          </a:prstGeom>
          <a:ln w="12700">
            <a:solidFill>
              <a:srgbClr val="FFB600"/>
            </a:solidFill>
          </a:ln>
        </p:spPr>
      </p:pic>
    </p:spTree>
    <p:extLst>
      <p:ext uri="{BB962C8B-B14F-4D97-AF65-F5344CB8AC3E}">
        <p14:creationId xmlns:p14="http://schemas.microsoft.com/office/powerpoint/2010/main" val="410719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Рисунки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C25AB-580B-FA8A-829E-D88B99CDE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6" y="969264"/>
            <a:ext cx="2616979" cy="32049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4CF0858-C594-CD1F-30B1-637F40DBC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211" y="969264"/>
            <a:ext cx="3056462" cy="3204973"/>
          </a:xfrm>
          <a:prstGeom prst="rect">
            <a:avLst/>
          </a:prstGeom>
          <a:ln w="12700">
            <a:solidFill>
              <a:srgbClr val="FFB600"/>
            </a:solidFill>
          </a:ln>
        </p:spPr>
      </p:pic>
    </p:spTree>
    <p:extLst>
      <p:ext uri="{BB962C8B-B14F-4D97-AF65-F5344CB8AC3E}">
        <p14:creationId xmlns:p14="http://schemas.microsoft.com/office/powerpoint/2010/main" val="1870984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Списки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4" y="1017913"/>
            <a:ext cx="7034587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Команда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/list</a:t>
            </a: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добавляет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нумерованный или маркированный список.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16</a:t>
            </a:fld>
            <a:endParaRPr lang="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A5890-34E1-7DCA-C8F5-1A0EF1604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19" y="1735600"/>
            <a:ext cx="5866790" cy="7213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E9C11B-AA23-817F-7F25-7A2967F3D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667" y="2929181"/>
            <a:ext cx="2334495" cy="1456446"/>
          </a:xfrm>
          <a:prstGeom prst="rect">
            <a:avLst/>
          </a:prstGeom>
          <a:ln w="12700">
            <a:solidFill>
              <a:srgbClr val="FFB600"/>
            </a:solidFill>
          </a:ln>
        </p:spPr>
      </p:pic>
    </p:spTree>
    <p:extLst>
      <p:ext uri="{BB962C8B-B14F-4D97-AF65-F5344CB8AC3E}">
        <p14:creationId xmlns:p14="http://schemas.microsoft.com/office/powerpoint/2010/main" val="1963002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Уравнения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3"/>
            <a:ext cx="5235048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Команда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/math</a:t>
            </a: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добавляет простое математическое уравнение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17</a:t>
            </a:fld>
            <a:endParaRPr lang="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4DEB33-2CAE-E0AF-71B7-12ADC5EE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59" y="1980465"/>
            <a:ext cx="3846301" cy="19916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0594D2-283D-301E-3F34-435516E29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824" y="2455623"/>
            <a:ext cx="1840886" cy="859079"/>
          </a:xfrm>
          <a:prstGeom prst="rect">
            <a:avLst/>
          </a:prstGeom>
          <a:ln w="12700">
            <a:solidFill>
              <a:srgbClr val="FFB600"/>
            </a:solidFill>
          </a:ln>
        </p:spPr>
      </p:pic>
    </p:spTree>
    <p:extLst>
      <p:ext uri="{BB962C8B-B14F-4D97-AF65-F5344CB8AC3E}">
        <p14:creationId xmlns:p14="http://schemas.microsoft.com/office/powerpoint/2010/main" val="1209471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Списки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4" y="1017913"/>
            <a:ext cx="7034587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Команда 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/table</a:t>
            </a: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добавляет простую таблицу.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18</a:t>
            </a:fld>
            <a:endParaRPr lang="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73751C-9B8E-CC25-1C88-9E534394F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116" y="1858321"/>
            <a:ext cx="5210902" cy="2267266"/>
          </a:xfrm>
          <a:prstGeom prst="rect">
            <a:avLst/>
          </a:prstGeom>
          <a:ln w="12700">
            <a:solidFill>
              <a:srgbClr val="FFB600"/>
            </a:solidFill>
          </a:ln>
        </p:spPr>
      </p:pic>
    </p:spTree>
    <p:extLst>
      <p:ext uri="{BB962C8B-B14F-4D97-AF65-F5344CB8AC3E}">
        <p14:creationId xmlns:p14="http://schemas.microsoft.com/office/powerpoint/2010/main" val="2252383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Отправка файла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4" y="1017913"/>
            <a:ext cx="7034587" cy="8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Live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 intended to be a straightforward way to get up and running with the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document production system</a:t>
            </a:r>
            <a:endParaRPr sz="16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19</a:t>
            </a:fld>
            <a:endParaRPr lang="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35EB4F-8F56-1C6E-774E-E51C211A1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084" y="1857173"/>
            <a:ext cx="5782482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75" y="106723"/>
            <a:ext cx="7416116" cy="52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Актуальность и значимость</a:t>
            </a:r>
            <a:endParaRPr lang="ru-RU" sz="3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1FF9407-09D6-A557-AE67-9CC4457C19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</a:t>
            </a:fld>
            <a:endParaRPr lang="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7CE181-F190-A7A1-A562-2203B38F0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5975"/>
            <a:ext cx="3301253" cy="2200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C7AC5E-9ADB-A36E-E010-A7CF5D312762}"/>
              </a:ext>
            </a:extLst>
          </p:cNvPr>
          <p:cNvSpPr txBox="1"/>
          <p:nvPr/>
        </p:nvSpPr>
        <p:spPr>
          <a:xfrm>
            <a:off x="620496" y="1618674"/>
            <a:ext cx="2474259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Съехавшие страницы.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Неправильные отступы, нумерация.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Шаблонные ошибки в структуре и содержании документа.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4927C4-6FA6-D781-6703-C2DE58CD8020}"/>
              </a:ext>
            </a:extLst>
          </p:cNvPr>
          <p:cNvSpPr txBox="1"/>
          <p:nvPr/>
        </p:nvSpPr>
        <p:spPr>
          <a:xfrm>
            <a:off x="551275" y="1246983"/>
            <a:ext cx="289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Оформление</a:t>
            </a:r>
            <a:r>
              <a:rPr lang="en-US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документа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14699D-7D86-8ED3-2E33-3F3E6B235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96" y="1742915"/>
            <a:ext cx="300581" cy="8863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52C262B-CE52-81D2-5405-795B60D54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95" y="2032338"/>
            <a:ext cx="300581" cy="8863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051EA96-8664-4FCA-4DBC-B53F7E20A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20" y="2511641"/>
            <a:ext cx="300581" cy="88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42EBB5-6E37-131B-CAF9-E08F1D04F6A3}"/>
              </a:ext>
            </a:extLst>
          </p:cNvPr>
          <p:cNvSpPr txBox="1"/>
          <p:nvPr/>
        </p:nvSpPr>
        <p:spPr>
          <a:xfrm>
            <a:off x="551275" y="3580863"/>
            <a:ext cx="2734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Не беспокоится о конечном визуальном облике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18CF98-86B6-44DE-2523-0CCB992C8DB6}"/>
              </a:ext>
            </a:extLst>
          </p:cNvPr>
          <p:cNvSpPr txBox="1"/>
          <p:nvPr/>
        </p:nvSpPr>
        <p:spPr>
          <a:xfrm>
            <a:off x="557680" y="4219719"/>
            <a:ext cx="189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Сосредоточиться на содержании</a:t>
            </a:r>
          </a:p>
        </p:txBody>
      </p:sp>
      <p:cxnSp>
        <p:nvCxnSpPr>
          <p:cNvPr id="30" name="Google Shape;64;p14">
            <a:extLst>
              <a:ext uri="{FF2B5EF4-FFF2-40B4-BE49-F238E27FC236}">
                <a16:creationId xmlns:a16="http://schemas.microsoft.com/office/drawing/2014/main" id="{3D7A3304-2F50-D0D9-9C91-55D539101489}"/>
              </a:ext>
            </a:extLst>
          </p:cNvPr>
          <p:cNvCxnSpPr/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65;p14">
            <a:extLst>
              <a:ext uri="{FF2B5EF4-FFF2-40B4-BE49-F238E27FC236}">
                <a16:creationId xmlns:a16="http://schemas.microsoft.com/office/drawing/2014/main" id="{07A9121C-B1CC-1EDF-F66C-F695EFFAEEC8}"/>
              </a:ext>
            </a:extLst>
          </p:cNvPr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Реализация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1"/>
            <a:ext cx="7195522" cy="3707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Создание документа.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Добавление необходимых пакетов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.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Добавление преамбулы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Заполнение титульного листа.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Заполнение библиографии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Добавление оглавления.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Добавление разделов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: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Аннотация, Ключевые слова, Введение, Обзор литературы.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Добавление пользовательских разделов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: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Глава,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Подглава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, </a:t>
            </a: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Подподглава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Добавление текста, рисунков, таблиц, списков, ссылок на библиографию, уравнений.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Добавление раздела заключение.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Добавление библиографии.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Генерация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tex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-файла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Компиляция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pdf-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файла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Отправка файла пользователю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20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80198C-0380-EF5E-F4C1-7DB844BEC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00" y="1051253"/>
            <a:ext cx="603363" cy="3620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0AF709-2CEC-ECEB-2726-E1599A8FD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20" y="1265601"/>
            <a:ext cx="609246" cy="3655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770013E-EADD-CA89-7BDF-FC0E7F77A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19" y="1479950"/>
            <a:ext cx="603365" cy="36201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2EF7F14-DD85-B662-7E91-4719052B61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457" y="1694299"/>
            <a:ext cx="615127" cy="36907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4FA0431-EAC7-B59A-AE2F-11C186841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787" y="1903996"/>
            <a:ext cx="615127" cy="36907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0ADC9C7-C22D-5D2D-EAC2-411C11DBA9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220" y="2125402"/>
            <a:ext cx="598942" cy="35936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7FBF50F-A9CC-C0EE-C576-C8348621ED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219" y="2323794"/>
            <a:ext cx="598942" cy="35936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6043B84-B241-43DB-6BD0-62154A584B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980" y="2768327"/>
            <a:ext cx="587181" cy="35230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BC9D779-D183-25E9-3B84-5F8E4FB2A0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2980" y="2982275"/>
            <a:ext cx="587181" cy="35230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9CA0E34-56A5-9251-EB27-8689300478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219" y="3420965"/>
            <a:ext cx="598942" cy="35936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949A57A-E4D3-7A18-9EB5-7A16B94B3D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457" y="3620357"/>
            <a:ext cx="618457" cy="3710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5F9E26E5-596A-2754-96D3-CDCD37A17E3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4017" y="3818749"/>
            <a:ext cx="637420" cy="38245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4C9FBF0-3D16-135F-37EB-A4FD18E6EA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3422" y="4036479"/>
            <a:ext cx="648015" cy="38880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369108A-67E4-6F39-1496-52B2054A03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2787" y="4256225"/>
            <a:ext cx="637420" cy="3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3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Ссылки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4" y="1017912"/>
            <a:ext cx="7034587" cy="184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Github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-репозиторий -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https://github.com/avabramovv/MJ-Bot/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21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54640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Предложения по улучшению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4" y="1017912"/>
            <a:ext cx="7034587" cy="184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Функционирование без локального запуска, загрузка в облако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Использование баз данных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Улучшенная обработка некорректного ввода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00594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6909910" y="10109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67E7BC6-3AFB-955C-524D-F6187A2CDC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23</a:t>
            </a:fld>
            <a:endParaRPr lang="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39331D6-F2F4-0D44-C8D5-1F0D07536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0"/>
            <a:ext cx="68643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FCE7130-340A-3BAC-81E0-621F987A9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8"/>
            <a:ext cx="2279650" cy="51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2007D-996D-F63E-F650-8F578613B7F8}"/>
              </a:ext>
            </a:extLst>
          </p:cNvPr>
          <p:cNvSpPr txBox="1"/>
          <p:nvPr/>
        </p:nvSpPr>
        <p:spPr>
          <a:xfrm>
            <a:off x="181694" y="226771"/>
            <a:ext cx="34320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Абрамов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Андрей Владимирович</a:t>
            </a:r>
          </a:p>
          <a:p>
            <a:endParaRPr lang="ru-RU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u-R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БПМИ-2110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avabramov_2@edu.hse.ru</a:t>
            </a:r>
            <a:endParaRPr lang="ru-RU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EDDBDC3-113F-17ED-A032-2B9A823C2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535" y="1614145"/>
            <a:ext cx="1775012" cy="177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9F8041-4CBC-C2E8-9DAC-50F0ABDE3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87" y="1748616"/>
            <a:ext cx="2761129" cy="15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Аналоги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3C3F6CA-24C7-DAEB-E761-36834000B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</a:t>
            </a:fld>
            <a:endParaRPr lang="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448E9A-16F8-1A36-E735-B1180C8A2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253" y="1822001"/>
            <a:ext cx="2995282" cy="14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5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Цель проекта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4" y="1017913"/>
            <a:ext cx="8162419" cy="11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Целью проекта является создание Telegram-бота, который помогает студентам сделать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итоговый отчет курсового проекта. Студентам будет предложено с помощью подсказок бота вводить информацию, пока её не хватит для завершения работы. В итоге студенту отправляется PDF-файл с правильным оформлением. 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CAD8EC8-4CB9-4779-56C5-7FF8A34E2F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</a:t>
            </a:fld>
            <a:endParaRPr lang="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87D45A-1839-7205-A8F5-469E3D6FF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246" y="2989898"/>
            <a:ext cx="523846" cy="3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957A4CC-A310-A6CC-616F-2340D02FC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074" y="3155879"/>
            <a:ext cx="894228" cy="50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89508CD-B8A1-2585-BD0A-509D38470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636" y="2776869"/>
            <a:ext cx="522641" cy="52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F29467-7F0A-5298-F581-F30857467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253" y="2869927"/>
            <a:ext cx="754659" cy="354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EE0019-D477-51A4-4C92-7DB3573E0BA7}"/>
              </a:ext>
            </a:extLst>
          </p:cNvPr>
          <p:cNvSpPr txBox="1"/>
          <p:nvPr/>
        </p:nvSpPr>
        <p:spPr>
          <a:xfrm>
            <a:off x="224786" y="3153185"/>
            <a:ext cx="1573306" cy="523220"/>
          </a:xfrm>
          <a:prstGeom prst="rect">
            <a:avLst/>
          </a:prstGeom>
          <a:noFill/>
          <a:ln w="38100">
            <a:solidFill>
              <a:srgbClr val="FFB600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Информация от пользователя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4BFE4F6-CED9-F3D0-70DE-926C4C963A8D}"/>
              </a:ext>
            </a:extLst>
          </p:cNvPr>
          <p:cNvCxnSpPr>
            <a:cxnSpLocks/>
          </p:cNvCxnSpPr>
          <p:nvPr/>
        </p:nvCxnSpPr>
        <p:spPr>
          <a:xfrm>
            <a:off x="1930430" y="3407382"/>
            <a:ext cx="681096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E363A7-7C28-DD49-20ED-E07EFC13BC32}"/>
              </a:ext>
            </a:extLst>
          </p:cNvPr>
          <p:cNvSpPr txBox="1"/>
          <p:nvPr/>
        </p:nvSpPr>
        <p:spPr>
          <a:xfrm>
            <a:off x="2707110" y="3253491"/>
            <a:ext cx="1188985" cy="307777"/>
          </a:xfrm>
          <a:prstGeom prst="rect">
            <a:avLst/>
          </a:prstGeom>
          <a:noFill/>
          <a:ln w="38100">
            <a:solidFill>
              <a:srgbClr val="FFB600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Программа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6BDBF23-23FC-ADBA-B7F9-FBAB2CEB8DC3}"/>
              </a:ext>
            </a:extLst>
          </p:cNvPr>
          <p:cNvCxnSpPr>
            <a:cxnSpLocks/>
          </p:cNvCxnSpPr>
          <p:nvPr/>
        </p:nvCxnSpPr>
        <p:spPr>
          <a:xfrm>
            <a:off x="4063465" y="3407381"/>
            <a:ext cx="1528877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нак ''плюс'' 11">
            <a:extLst>
              <a:ext uri="{FF2B5EF4-FFF2-40B4-BE49-F238E27FC236}">
                <a16:creationId xmlns:a16="http://schemas.microsoft.com/office/drawing/2014/main" id="{877B944B-50F7-1A04-8E2F-7150D4D84690}"/>
              </a:ext>
            </a:extLst>
          </p:cNvPr>
          <p:cNvSpPr/>
          <p:nvPr/>
        </p:nvSpPr>
        <p:spPr>
          <a:xfrm>
            <a:off x="4460069" y="2941001"/>
            <a:ext cx="212184" cy="212184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74A9349C-7085-3C48-40E9-D2C8CEBC695D}"/>
              </a:ext>
            </a:extLst>
          </p:cNvPr>
          <p:cNvCxnSpPr>
            <a:cxnSpLocks/>
          </p:cNvCxnSpPr>
          <p:nvPr/>
        </p:nvCxnSpPr>
        <p:spPr>
          <a:xfrm>
            <a:off x="6132447" y="3420595"/>
            <a:ext cx="582209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F863CA1D-ED43-F953-541C-159F1DC8D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151" y="3025588"/>
            <a:ext cx="506717" cy="31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50A53B-19AD-0EB5-B6F2-A5BD7F5EA1E3}"/>
              </a:ext>
            </a:extLst>
          </p:cNvPr>
          <p:cNvSpPr txBox="1"/>
          <p:nvPr/>
        </p:nvSpPr>
        <p:spPr>
          <a:xfrm>
            <a:off x="6885810" y="2830019"/>
            <a:ext cx="1573306" cy="1169551"/>
          </a:xfrm>
          <a:prstGeom prst="rect">
            <a:avLst/>
          </a:prstGeom>
          <a:noFill/>
          <a:ln w="38100">
            <a:solidFill>
              <a:srgbClr val="FFB600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Пользователь получает правильно оформленный документ</a:t>
            </a:r>
          </a:p>
        </p:txBody>
      </p:sp>
    </p:spTree>
    <p:extLst>
      <p:ext uri="{BB962C8B-B14F-4D97-AF65-F5344CB8AC3E}">
        <p14:creationId xmlns:p14="http://schemas.microsoft.com/office/powerpoint/2010/main" val="1462201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Реализация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3"/>
            <a:ext cx="6492300" cy="62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pyTeleBotAPI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synchronous and asynchronous Python implementation for the Telegram Bot API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</a:t>
            </a:fld>
            <a:endParaRPr lang="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78AACE-FAFA-EA69-D919-A39CEC6FEF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85"/>
          <a:stretch/>
        </p:blipFill>
        <p:spPr>
          <a:xfrm>
            <a:off x="551266" y="1954100"/>
            <a:ext cx="2266991" cy="2297026"/>
          </a:xfrm>
          <a:prstGeom prst="rect">
            <a:avLst/>
          </a:prstGeom>
          <a:ln w="0">
            <a:solidFill>
              <a:srgbClr val="FFB600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0A2B6DE-37C4-F350-F5E2-99B44EDBF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707" y="1954100"/>
            <a:ext cx="2687744" cy="2297026"/>
          </a:xfrm>
          <a:prstGeom prst="rect">
            <a:avLst/>
          </a:prstGeom>
          <a:ln w="19050"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96937F7-F2D5-91E1-6135-7F4BC9F85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901" y="1954100"/>
            <a:ext cx="2289617" cy="229702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893806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Реализация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66" y="908348"/>
            <a:ext cx="6492300" cy="628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PyLaTeX</a:t>
            </a:r>
            <a:r>
              <a:rPr lang="en-US" dirty="0"/>
              <a:t> is a Python library for creating and compiling LaTeX files</a:t>
            </a:r>
            <a:r>
              <a:rPr lang="ru-RU" dirty="0"/>
              <a:t>.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09F4E0-9C3D-A70A-19A3-2FCFD9845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1"/>
          <a:stretch/>
        </p:blipFill>
        <p:spPr>
          <a:xfrm>
            <a:off x="518994" y="1735134"/>
            <a:ext cx="2769164" cy="3175711"/>
          </a:xfrm>
          <a:prstGeom prst="rect">
            <a:avLst/>
          </a:prstGeom>
          <a:ln w="19050">
            <a:solidFill>
              <a:srgbClr val="FFB600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34A9BA-C0A7-CE0B-C400-A13546D4B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461" y="1735133"/>
            <a:ext cx="1733831" cy="3175711"/>
          </a:xfrm>
          <a:prstGeom prst="rect">
            <a:avLst/>
          </a:prstGeom>
          <a:ln w="19050">
            <a:solidFill>
              <a:srgbClr val="FFB600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AB2F3F5-7427-B0EE-41E2-F868EA19B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595" y="1721154"/>
            <a:ext cx="3050181" cy="2170794"/>
          </a:xfrm>
          <a:prstGeom prst="rect">
            <a:avLst/>
          </a:prstGeom>
          <a:ln w="19050">
            <a:solidFill>
              <a:srgbClr val="FFB6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353DDC-8BCE-BB87-FB8A-CC8D0735F130}"/>
              </a:ext>
            </a:extLst>
          </p:cNvPr>
          <p:cNvSpPr txBox="1"/>
          <p:nvPr/>
        </p:nvSpPr>
        <p:spPr>
          <a:xfrm>
            <a:off x="1145361" y="1413527"/>
            <a:ext cx="123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Код с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PyLaTex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6E97C4-7FBA-30DD-7986-0230CC96F8A5}"/>
              </a:ext>
            </a:extLst>
          </p:cNvPr>
          <p:cNvSpPr txBox="1"/>
          <p:nvPr/>
        </p:nvSpPr>
        <p:spPr>
          <a:xfrm>
            <a:off x="3262334" y="1397854"/>
            <a:ext cx="2280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Сгенерированный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-файл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017C67-2AB9-786D-E054-F7488CA94374}"/>
              </a:ext>
            </a:extLst>
          </p:cNvPr>
          <p:cNvSpPr txBox="1"/>
          <p:nvPr/>
        </p:nvSpPr>
        <p:spPr>
          <a:xfrm>
            <a:off x="6562690" y="1413527"/>
            <a:ext cx="983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PDF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-файл</a:t>
            </a:r>
          </a:p>
        </p:txBody>
      </p:sp>
    </p:spTree>
    <p:extLst>
      <p:ext uri="{BB962C8B-B14F-4D97-AF65-F5344CB8AC3E}">
        <p14:creationId xmlns:p14="http://schemas.microsoft.com/office/powerpoint/2010/main" val="425886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Начало работы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7</a:t>
            </a:fld>
            <a:endParaRPr lang="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F71EEC-4B10-BD6B-FD4E-7625936AF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66" y="1030042"/>
            <a:ext cx="2541180" cy="2696324"/>
          </a:xfrm>
          <a:prstGeom prst="rect">
            <a:avLst/>
          </a:prstGeom>
          <a:ln>
            <a:solidFill>
              <a:srgbClr val="FFB600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D4D677-CDDB-DADD-5A90-323B42DA7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156" y="1030038"/>
            <a:ext cx="2270989" cy="26963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F4AD02-5686-6828-27F4-5F1458F14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845" y="1030038"/>
            <a:ext cx="2638925" cy="26912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7FA3387-2A71-7ADA-9B4A-5C1ED0B2DC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66"/>
          <a:stretch/>
        </p:blipFill>
        <p:spPr>
          <a:xfrm>
            <a:off x="2060307" y="2835589"/>
            <a:ext cx="2270989" cy="16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36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Параметры документа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0BFCC3-BA4F-E5BC-FB1B-762DEE715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85"/>
          <a:stretch/>
        </p:blipFill>
        <p:spPr>
          <a:xfrm>
            <a:off x="551266" y="1032384"/>
            <a:ext cx="2987964" cy="3027551"/>
          </a:xfrm>
          <a:prstGeom prst="rect">
            <a:avLst/>
          </a:prstGeom>
          <a:ln w="0">
            <a:solidFill>
              <a:srgbClr val="FFB600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8005BA-BC52-2820-EB46-0ED21D8D3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215" y="1045298"/>
            <a:ext cx="4619740" cy="15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7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EADACEB-F150-2981-3738-167CE1D03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98" y="963398"/>
            <a:ext cx="2685210" cy="3797503"/>
          </a:xfrm>
          <a:prstGeom prst="rect">
            <a:avLst/>
          </a:prstGeom>
          <a:noFill/>
          <a:ln w="12700">
            <a:solidFill>
              <a:srgbClr val="FFB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Титульный лист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57FB87C-E05D-F713-710C-1703AA37F2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A530BB84-2176-FFAE-D891-DEE930B78B80}"/>
                  </a:ext>
                </a:extLst>
              </p14:cNvPr>
              <p14:cNvContentPartPr/>
              <p14:nvPr/>
            </p14:nvContentPartPr>
            <p14:xfrm>
              <a:off x="4887475" y="1996330"/>
              <a:ext cx="347760" cy="3240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A530BB84-2176-FFAE-D891-DEE930B78B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8475" y="1987690"/>
                <a:ext cx="3654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B99F17CB-8E33-BA11-8F38-D2FA9ACA296B}"/>
                  </a:ext>
                </a:extLst>
              </p14:cNvPr>
              <p14:cNvContentPartPr/>
              <p14:nvPr/>
            </p14:nvContentPartPr>
            <p14:xfrm>
              <a:off x="4630075" y="1769170"/>
              <a:ext cx="322560" cy="1584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B99F17CB-8E33-BA11-8F38-D2FA9ACA29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7435" y="1706170"/>
                <a:ext cx="448200" cy="1414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FAC10B1-E850-72AA-AEC4-18DF1BA20954}"/>
              </a:ext>
            </a:extLst>
          </p:cNvPr>
          <p:cNvSpPr txBox="1"/>
          <p:nvPr/>
        </p:nvSpPr>
        <p:spPr>
          <a:xfrm>
            <a:off x="506417" y="963398"/>
            <a:ext cx="22969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Тип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Тема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ФИО студента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Номер группы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ФИО руководителя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Должность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Место работы</a:t>
            </a:r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E48DB5D-D95C-FF4F-0707-C52CC4CF11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950" y="1075334"/>
            <a:ext cx="404804" cy="10241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231E95-BE3F-D222-B636-7657F7BC36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383" y="1289683"/>
            <a:ext cx="402371" cy="1036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88D960-B6AA-72FD-1546-384F3C569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950" y="1500008"/>
            <a:ext cx="404804" cy="1024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AA80C1-3CD2-1206-9F29-BD2375405F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950" y="1733803"/>
            <a:ext cx="404804" cy="10241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F54010E-F6CB-0F7F-90B9-7008804C89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456" y="2124515"/>
            <a:ext cx="404804" cy="10241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4944945-844B-BC84-924A-F59927C161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425" y="2549189"/>
            <a:ext cx="404804" cy="10241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33915F-DC10-F154-C2A7-C6400C39AF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456" y="2772632"/>
            <a:ext cx="404804" cy="1024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9F401C39-7DDE-4D80-D120-41F979A60E3E}"/>
                  </a:ext>
                </a:extLst>
              </p14:cNvPr>
              <p14:cNvContentPartPr/>
              <p14:nvPr/>
            </p14:nvContentPartPr>
            <p14:xfrm>
              <a:off x="3883795" y="1828570"/>
              <a:ext cx="381240" cy="29880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9F401C39-7DDE-4D80-D120-41F979A60E3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21155" y="1765570"/>
                <a:ext cx="506880" cy="15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758190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2624</TotalTime>
  <Words>473</Words>
  <Application>Microsoft Office PowerPoint</Application>
  <PresentationFormat>Экран (16:9)</PresentationFormat>
  <Paragraphs>148</Paragraphs>
  <Slides>23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6" baseType="lpstr">
      <vt:lpstr>Roboto</vt:lpstr>
      <vt:lpstr>Arial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Андрей Абрамов</cp:lastModifiedBy>
  <cp:revision>8</cp:revision>
  <dcterms:modified xsi:type="dcterms:W3CDTF">2023-06-07T13:03:49Z</dcterms:modified>
</cp:coreProperties>
</file>